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22.png" ContentType="image/png"/>
  <Override PartName="/ppt/media/image19.wmf" ContentType="image/x-wmf"/>
  <Override PartName="/ppt/media/image18.jpeg" ContentType="image/jpeg"/>
  <Override PartName="/ppt/media/image17.jpeg" ContentType="image/jpeg"/>
  <Override PartName="/ppt/media/image2.jpeg" ContentType="image/jpeg"/>
  <Override PartName="/ppt/media/image15.jpeg" ContentType="image/jpeg"/>
  <Override PartName="/ppt/media/image4.jpeg" ContentType="image/jpeg"/>
  <Override PartName="/ppt/media/image6.wmf" ContentType="image/x-wmf"/>
  <Override PartName="/ppt/media/image27.jpeg" ContentType="image/jpeg"/>
  <Override PartName="/ppt/media/image7.wmf" ContentType="image/x-wmf"/>
  <Override PartName="/ppt/media/image28.jpeg" ContentType="image/jpeg"/>
  <Override PartName="/ppt/media/image26.jpeg" ContentType="image/jpeg"/>
  <Override PartName="/ppt/media/image8.jpeg" ContentType="image/jpeg"/>
  <Override PartName="/ppt/media/image9.jpeg" ContentType="image/jpeg"/>
  <Override PartName="/ppt/media/image25.jpeg" ContentType="image/jpeg"/>
  <Override PartName="/ppt/media/image23.png" ContentType="image/png"/>
  <Override PartName="/ppt/media/image3.wmf" ContentType="image/x-wmf"/>
  <Override PartName="/ppt/media/image24.wmf" ContentType="image/x-wmf"/>
  <Override PartName="/ppt/media/image11.jpeg" ContentType="image/jpeg"/>
  <Override PartName="/ppt/media/image16.jpeg" ContentType="image/jpeg"/>
  <Override PartName="/ppt/media/image1.png" ContentType="image/png"/>
  <Override PartName="/ppt/media/image10.jpeg" ContentType="image/jpeg"/>
  <Override PartName="/ppt/media/image12.wmf" ContentType="image/x-wmf"/>
  <Override PartName="/ppt/media/image13.jpeg" ContentType="image/jpeg"/>
  <Override PartName="/ppt/media/image21.png" ContentType="image/png"/>
  <Override PartName="/ppt/media/image14.jpeg" ContentType="image/jpe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F96FD4C-CCF7-4FCC-BAE1-899EB68CA8F4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89E5470-4388-4E1B-90FB-A235686FCE79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627EBF3-0BDA-4DEC-B6FA-EC564EC73202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224808F-2DA8-46BD-8E44-0A02EB026F39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A865F2A-8135-4AE5-BFD1-313CC4B804C5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F6D0B65-EFA7-4076-BE93-73A3271C8500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972C364-C183-491C-8084-A935976A7706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4BD1EAB-7018-4E4C-AB35-D8E10281FAE0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080" cy="372204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6BBF98D-EDFA-4C76-9BFE-688A820D1CD6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1680" cy="510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1680" cy="510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hyperlink" Target="mailto:Sergeevia@rosgvard.ru" TargetMode="External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556280" y="2571840"/>
            <a:ext cx="6111360" cy="1461600"/>
          </a:xfrm>
          <a:prstGeom prst="rect">
            <a:avLst/>
          </a:prstGeom>
          <a:noFill/>
          <a:ln>
            <a:noFill/>
          </a:ln>
          <a:effectLst>
            <a:outerShdw algn="ctr" blurRad="127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4500" spc="-1" strike="noStrike">
                <a:solidFill>
                  <a:srgbClr val="ffffff"/>
                </a:solidFill>
                <a:latin typeface="Impact"/>
                <a:ea typeface="DejaVu Sans"/>
              </a:rPr>
              <a:t>Учебно-научная</a:t>
            </a:r>
            <a:endParaRPr b="0" lang="ru-RU" sz="4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500" spc="-1" strike="noStrike">
                <a:solidFill>
                  <a:srgbClr val="ffffff"/>
                </a:solidFill>
                <a:latin typeface="Impact"/>
                <a:ea typeface="DejaVu Sans"/>
              </a:rPr>
              <a:t>	</a:t>
            </a:r>
            <a:r>
              <a:rPr b="0" lang="ru-RU" sz="4500" spc="-1" strike="noStrike">
                <a:solidFill>
                  <a:srgbClr val="ffffff"/>
                </a:solidFill>
                <a:latin typeface="Impact"/>
                <a:ea typeface="DejaVu Sans"/>
              </a:rPr>
              <a:t>рота Росгвардии</a:t>
            </a:r>
            <a:endParaRPr b="0" lang="ru-RU" sz="45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116000" y="4384080"/>
            <a:ext cx="7919640" cy="699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4a452a"/>
                </a:solidFill>
                <a:latin typeface="Impact"/>
                <a:ea typeface="DejaVu Sans"/>
              </a:rPr>
              <a:t>Направления деятельности, требования к кандидатам, перспективы прохождения службы в Росгвардии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116000" y="1131480"/>
            <a:ext cx="6623640" cy="1004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a452a"/>
                </a:solidFill>
                <a:latin typeface="Impact"/>
                <a:ea typeface="DejaVu Sans"/>
              </a:rPr>
              <a:t>«Где господствует дух науки, там творится великое и малыми средствами»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4a452a"/>
                </a:solidFill>
                <a:latin typeface="Impact"/>
                <a:ea typeface="DejaVu Sans"/>
              </a:rPr>
              <a:t>Николай Пирогов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84C9A8F1-2447-4364-AF0B-96DA7F8B697B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60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Impact"/>
                <a:ea typeface="DejaVu Sans"/>
              </a:rPr>
              <a:t>О Федеральной службе войск национальной гвардии Российской Федерации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11880" y="2916000"/>
            <a:ext cx="6942240" cy="18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Федеральную службу войск национальной гвардии Российской Федерации возглавляет директор Федеральной службы войск национальной гвардии Российской Федерации - главнокомандующий войсками национальной гвардии Российской Федерации, осуществляющий управление войсками национальной гвардии Российской Федерации.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7" strike="noStrike">
                <a:solidFill>
                  <a:srgbClr val="262626"/>
                </a:solidFill>
                <a:latin typeface="Impact"/>
                <a:ea typeface="DejaVu Sans"/>
              </a:rPr>
              <a:t>генерал армии Золотов Виктор Васильевич </a:t>
            </a:r>
            <a:r>
              <a:rPr b="0" lang="ru-RU" sz="1600" spc="7" strike="noStrike">
                <a:solidFill>
                  <a:srgbClr val="262626"/>
                </a:solidFill>
                <a:latin typeface="Impact"/>
                <a:ea typeface="DejaVu Sans"/>
              </a:rPr>
              <a:t>         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2"/>
          <a:stretch/>
        </p:blipFill>
        <p:spPr>
          <a:xfrm>
            <a:off x="87840" y="973800"/>
            <a:ext cx="2395440" cy="1597320"/>
          </a:xfrm>
          <a:prstGeom prst="rect">
            <a:avLst/>
          </a:prstGeom>
          <a:ln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2483640" y="843480"/>
            <a:ext cx="6609600" cy="250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В соответствии с Указом Президента Российской Федерации от 5 апреля 2016 года № 157 образована Федеральная служба войск национальной гвардии Российской Федерации (Росгвардия).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Росгвардия является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деятельности войск национальной гвардии Российской Федерации, в сфере оборота оружия, в сфере частной охранной деятельности и в сфере вневедомственной охраны.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91" name="Picture 4" descr=""/>
          <p:cNvPicPr/>
          <p:nvPr/>
        </p:nvPicPr>
        <p:blipFill>
          <a:blip r:embed="rId3"/>
          <a:stretch/>
        </p:blipFill>
        <p:spPr>
          <a:xfrm>
            <a:off x="7092360" y="2675160"/>
            <a:ext cx="1904400" cy="19994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B62056E-08B6-40F8-92DA-15DFE956C34B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3636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Impact"/>
                <a:ea typeface="DejaVu Sans"/>
              </a:rPr>
              <a:t>О учебно-научной роте Росгвардии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79640" y="1347480"/>
            <a:ext cx="8777160" cy="30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В 2017 году в составе Федеральной службы войск национальной гвардии сформирована учебно-научная рота.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Одним из основных направлений научных исследований учебно-научной роты Росгвардии является информатика и вычислительная техника.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В состав подразделения отбираются наиболее талантливые выпускники образовательных организаций высшего образования, достигших высоких результатов в области освоения информационных технологий и желающих проходить военную службу по призыву в рядах учебно-научной роты войск национальной гвардии.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В структуру учебно-научной роты входит взвод информационных технологий численностью до семи человек в задачи которого входят: проектирование информационных систем; интернет исследования; мультимедийные технологии (компьютерная графика, моделирование); программно-математическое обеспечение (разработка специального программного обеспечения); разработка прикладных задач.</a:t>
            </a:r>
            <a:endParaRPr b="0" lang="ru-RU" sz="1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EE499D0-A287-4075-9A3A-A08F57255C81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3636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Impact"/>
                <a:ea typeface="DejaVu Sans"/>
              </a:rPr>
              <a:t>Техническое оснащение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Impact"/>
                <a:ea typeface="DejaVu Sans"/>
              </a:rPr>
              <a:t>и организация исследовательской деятельности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2"/>
          <a:stretch/>
        </p:blipFill>
        <p:spPr>
          <a:xfrm>
            <a:off x="2226960" y="830880"/>
            <a:ext cx="2226240" cy="1669320"/>
          </a:xfrm>
          <a:prstGeom prst="rect">
            <a:avLst/>
          </a:prstGeom>
          <a:ln>
            <a:noFill/>
          </a:ln>
        </p:spPr>
      </p:pic>
      <p:pic>
        <p:nvPicPr>
          <p:cNvPr id="100" name="Picture 3" descr=""/>
          <p:cNvPicPr/>
          <p:nvPr/>
        </p:nvPicPr>
        <p:blipFill>
          <a:blip r:embed="rId3"/>
          <a:stretch/>
        </p:blipFill>
        <p:spPr>
          <a:xfrm>
            <a:off x="0" y="830880"/>
            <a:ext cx="2226240" cy="166932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4599360" y="843480"/>
            <a:ext cx="4391280" cy="450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Для обеспечения деятельности учебно-научной роты используется современное оборудование. Компьютерные классы позволяют проводить научные исследования в полном объёме. Автоматизированные рабочие места имеют доступ в информационно-телекоммуникационную  сеть «Интернет».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За каждым военнослужащим закрепляются опытный руководитель из числа наиболее подготовленных офицеров, имеющих непосредственное отношение к теме исследования.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Военнослужащие научной роты принимают участие в организации и проведении научно-практических конференций, семинаров, круглых столов по актуальным вопросам развития и строительства войск, а также участвуют в спортивной и культурной жизни войск.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2" name="Picture 5" descr=""/>
          <p:cNvPicPr/>
          <p:nvPr/>
        </p:nvPicPr>
        <p:blipFill>
          <a:blip r:embed="rId4"/>
          <a:stretch/>
        </p:blipFill>
        <p:spPr>
          <a:xfrm>
            <a:off x="1187640" y="2495160"/>
            <a:ext cx="3270240" cy="2181240"/>
          </a:xfrm>
          <a:prstGeom prst="rect">
            <a:avLst/>
          </a:prstGeom>
          <a:ln>
            <a:noFill/>
          </a:ln>
        </p:spPr>
      </p:pic>
      <p:pic>
        <p:nvPicPr>
          <p:cNvPr id="103" name="Picture 4" descr=""/>
          <p:cNvPicPr/>
          <p:nvPr/>
        </p:nvPicPr>
        <p:blipFill>
          <a:blip r:embed="rId5"/>
          <a:stretch/>
        </p:blipFill>
        <p:spPr>
          <a:xfrm>
            <a:off x="0" y="2500920"/>
            <a:ext cx="1631520" cy="2175480"/>
          </a:xfrm>
          <a:prstGeom prst="rect">
            <a:avLst/>
          </a:prstGeom>
          <a:ln>
            <a:noFill/>
          </a:ln>
        </p:spPr>
      </p:pic>
      <p:sp>
        <p:nvSpPr>
          <p:cNvPr id="104" name="CustomShape 4"/>
          <p:cNvSpPr/>
          <p:nvPr/>
        </p:nvSpPr>
        <p:spPr>
          <a:xfrm>
            <a:off x="14040" y="4712760"/>
            <a:ext cx="87973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1200" spc="7" strike="noStrike">
                <a:solidFill>
                  <a:srgbClr val="953735"/>
                </a:solidFill>
                <a:latin typeface="Impact"/>
                <a:ea typeface="DejaVu Sans"/>
              </a:rPr>
              <a:t>Служба в научной роте – это полноценная военная служба!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7" strike="noStrike">
                <a:solidFill>
                  <a:srgbClr val="953735"/>
                </a:solidFill>
                <a:latin typeface="Impact"/>
                <a:ea typeface="DejaVu Sans"/>
              </a:rPr>
              <a:t>	</a:t>
            </a:r>
            <a:r>
              <a:rPr b="0" lang="ru-RU" sz="1200" spc="7" strike="noStrike">
                <a:solidFill>
                  <a:srgbClr val="953735"/>
                </a:solidFill>
                <a:latin typeface="Impact"/>
                <a:ea typeface="DejaVu Sans"/>
              </a:rPr>
              <a:t>Операторы научной роты осваивают весь материал военной подготовки наравне с другими призывниками</a:t>
            </a:r>
            <a:endParaRPr b="0" lang="ru-RU" sz="12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fill="hold" presetClass="entr" presetID="1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4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nodeType="afterEffect" fill="hold" presetClass="entr" presetID="1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4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nodeType="afterEffect" fill="hold" presetClass="entr" presetID="1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4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2C35E8E3-E670-4638-9AB5-B1458C7A2AA3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6360" y="23400"/>
            <a:ext cx="90568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Impact"/>
                <a:ea typeface="DejaVu Sans"/>
              </a:rPr>
              <a:t>Быт военнослужащих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126720" y="897120"/>
            <a:ext cx="883008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Военнослужащие размещаются в кубриках по два человека. На два сгруппированных кубрика  имеется санузел с душем. В помещении военно-научной роты имеются домашний кинотеатр и спортивный зал с тренажерами.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9" name="Picture 11" descr=""/>
          <p:cNvPicPr/>
          <p:nvPr/>
        </p:nvPicPr>
        <p:blipFill>
          <a:blip r:embed="rId2"/>
          <a:stretch/>
        </p:blipFill>
        <p:spPr>
          <a:xfrm>
            <a:off x="3497760" y="1675080"/>
            <a:ext cx="2087640" cy="1392480"/>
          </a:xfrm>
          <a:prstGeom prst="rect">
            <a:avLst/>
          </a:prstGeom>
          <a:ln>
            <a:noFill/>
          </a:ln>
        </p:spPr>
      </p:pic>
      <p:pic>
        <p:nvPicPr>
          <p:cNvPr id="110" name="Picture 13" descr=""/>
          <p:cNvPicPr/>
          <p:nvPr/>
        </p:nvPicPr>
        <p:blipFill>
          <a:blip r:embed="rId3"/>
          <a:stretch/>
        </p:blipFill>
        <p:spPr>
          <a:xfrm>
            <a:off x="1343160" y="1675080"/>
            <a:ext cx="2087640" cy="1392480"/>
          </a:xfrm>
          <a:prstGeom prst="rect">
            <a:avLst/>
          </a:prstGeom>
          <a:ln>
            <a:noFill/>
          </a:ln>
        </p:spPr>
      </p:pic>
      <p:pic>
        <p:nvPicPr>
          <p:cNvPr id="111" name="Picture 2" descr=""/>
          <p:cNvPicPr/>
          <p:nvPr/>
        </p:nvPicPr>
        <p:blipFill>
          <a:blip r:embed="rId4"/>
          <a:stretch/>
        </p:blipFill>
        <p:spPr>
          <a:xfrm>
            <a:off x="5658120" y="1675080"/>
            <a:ext cx="2087640" cy="1392480"/>
          </a:xfrm>
          <a:prstGeom prst="rect">
            <a:avLst/>
          </a:prstGeom>
          <a:ln>
            <a:noFill/>
          </a:ln>
        </p:spPr>
      </p:pic>
      <p:pic>
        <p:nvPicPr>
          <p:cNvPr id="112" name="Picture 4" descr=""/>
          <p:cNvPicPr/>
          <p:nvPr/>
        </p:nvPicPr>
        <p:blipFill>
          <a:blip r:embed="rId5"/>
          <a:stretch/>
        </p:blipFill>
        <p:spPr>
          <a:xfrm>
            <a:off x="5657760" y="3116160"/>
            <a:ext cx="2086200" cy="1391400"/>
          </a:xfrm>
          <a:prstGeom prst="rect">
            <a:avLst/>
          </a:prstGeom>
          <a:ln>
            <a:noFill/>
          </a:ln>
        </p:spPr>
      </p:pic>
      <p:pic>
        <p:nvPicPr>
          <p:cNvPr id="113" name="Picture 6" descr=""/>
          <p:cNvPicPr/>
          <p:nvPr/>
        </p:nvPicPr>
        <p:blipFill>
          <a:blip r:embed="rId6"/>
          <a:stretch/>
        </p:blipFill>
        <p:spPr>
          <a:xfrm>
            <a:off x="3497760" y="3123360"/>
            <a:ext cx="2087640" cy="1392480"/>
          </a:xfrm>
          <a:prstGeom prst="rect">
            <a:avLst/>
          </a:prstGeom>
          <a:ln>
            <a:noFill/>
          </a:ln>
        </p:spPr>
      </p:pic>
      <p:pic>
        <p:nvPicPr>
          <p:cNvPr id="114" name="Picture 8" descr=""/>
          <p:cNvPicPr/>
          <p:nvPr/>
        </p:nvPicPr>
        <p:blipFill>
          <a:blip r:embed="rId7"/>
          <a:stretch/>
        </p:blipFill>
        <p:spPr>
          <a:xfrm>
            <a:off x="1337760" y="3113640"/>
            <a:ext cx="2093040" cy="13960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23C3B62-E99C-4011-B459-828712A7B61C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6360" y="23400"/>
            <a:ext cx="91432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Impact"/>
                <a:ea typeface="DejaVu Sans"/>
              </a:rPr>
              <a:t>Требования к кандидату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2"/>
          <a:stretch/>
        </p:blipFill>
        <p:spPr>
          <a:xfrm>
            <a:off x="136080" y="1131480"/>
            <a:ext cx="935280" cy="93528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072440" y="1131480"/>
            <a:ext cx="24908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Личное желание призывника проходить срочную службу в научной роте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3"/>
          <a:stretch/>
        </p:blipFill>
        <p:spPr>
          <a:xfrm>
            <a:off x="3780000" y="848880"/>
            <a:ext cx="1897560" cy="126288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5694120" y="1059480"/>
            <a:ext cx="3262320" cy="32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Имеющие высшее образование: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соответствие профиля обучения и специальности претендента профилю и направлениям исследований;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средний балл – не ниже 4,0;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предпочтительно наличие опыта решения научных и прикладных технических задач;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склонность к научной деятельности, участие в конкурсах, олимпиадах, наличие научных публикаций и трудов.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2" name="Picture 6" descr=""/>
          <p:cNvPicPr/>
          <p:nvPr/>
        </p:nvPicPr>
        <p:blipFill>
          <a:blip r:embed="rId4"/>
          <a:stretch/>
        </p:blipFill>
        <p:spPr>
          <a:xfrm>
            <a:off x="208080" y="2427840"/>
            <a:ext cx="791280" cy="791280"/>
          </a:xfrm>
          <a:prstGeom prst="rect">
            <a:avLst/>
          </a:prstGeom>
          <a:ln>
            <a:noFill/>
          </a:ln>
        </p:spPr>
      </p:pic>
      <p:sp>
        <p:nvSpPr>
          <p:cNvPr id="123" name="CustomShape 5"/>
          <p:cNvSpPr/>
          <p:nvPr/>
        </p:nvSpPr>
        <p:spPr>
          <a:xfrm>
            <a:off x="1072440" y="2217960"/>
            <a:ext cx="24908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Граждане Российской Федерации: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мужской пол;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возраст 21-27 лет;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• </a:t>
            </a: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не проходившие военную службу.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4" name="Picture 8" descr=""/>
          <p:cNvPicPr/>
          <p:nvPr/>
        </p:nvPicPr>
        <p:blipFill>
          <a:blip r:embed="rId5"/>
          <a:stretch/>
        </p:blipFill>
        <p:spPr>
          <a:xfrm>
            <a:off x="233640" y="3723840"/>
            <a:ext cx="740160" cy="740160"/>
          </a:xfrm>
          <a:prstGeom prst="rect">
            <a:avLst/>
          </a:prstGeom>
          <a:ln>
            <a:noFill/>
          </a:ln>
        </p:spPr>
      </p:pic>
      <p:sp>
        <p:nvSpPr>
          <p:cNvPr id="125" name="CustomShape 6"/>
          <p:cNvSpPr/>
          <p:nvPr/>
        </p:nvSpPr>
        <p:spPr>
          <a:xfrm>
            <a:off x="1072440" y="3724560"/>
            <a:ext cx="2490840" cy="94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Годные к военной службе по призыву по состоянию здоровья (не ниже Б-3).</a:t>
            </a:r>
            <a:endParaRPr b="0" lang="ru-RU" sz="1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nk 281" descr=""/>
          <p:cNvPicPr/>
          <p:nvPr/>
        </p:nvPicPr>
        <p:blipFill>
          <a:blip r:embed="rId1"/>
          <a:stretch/>
        </p:blipFill>
        <p:spPr>
          <a:xfrm>
            <a:off x="1533916800" y="115043760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8820360" y="4803840"/>
            <a:ext cx="272880" cy="2617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560">
            <a:solidFill>
              <a:srgbClr val="ddd4c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C7B6299-9AA6-4CEF-A25C-CD5CA74D3BEA}" type="slidenum">
              <a:rPr b="1" lang="ru-RU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6360" y="23400"/>
            <a:ext cx="9143280" cy="770760"/>
          </a:xfrm>
          <a:prstGeom prst="rect">
            <a:avLst/>
          </a:prstGeom>
          <a:noFill/>
          <a:ln w="9360">
            <a:noFill/>
          </a:ln>
          <a:effectLst>
            <a:outerShdw algn="ctr" blurRad="25400" dir="2700000" dist="25455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>
                <a:solidFill>
                  <a:srgbClr val="ffffff"/>
                </a:solidFill>
                <a:latin typeface="Impact"/>
                <a:ea typeface="DejaVu Sans"/>
              </a:rPr>
              <a:t>Перспективы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79640" y="1059480"/>
            <a:ext cx="8777160" cy="20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Научная рота Росгвардии – это возможность самореализации, проверки своих сил, работа в команде единомышленников и блестящая карьера во благо Отечества!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ru-RU" sz="1400" spc="7" strike="noStrike">
                <a:solidFill>
                  <a:srgbClr val="262626"/>
                </a:solidFill>
                <a:latin typeface="Impact"/>
                <a:ea typeface="DejaVu Sans"/>
              </a:rPr>
              <a:t>Научная рота дает возможность талантливым и компетентным выпускникам гражданских вузов с максимальной пользой провести «армейский год» и поступить служить в войска национальной гвардии Российской Федерации по контракту – продолжать научные исследования уже в офицерском звании в интересах войск национальной гвардии Российской Федерации. Основной ближайшей перспективой является прохождение военной службы в научных и образовательных организациях войск национальной гвардии Российской Федерации.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30" name="Рисунок 14" descr=""/>
          <p:cNvPicPr/>
          <p:nvPr/>
        </p:nvPicPr>
        <p:blipFill>
          <a:blip r:embed="rId2"/>
          <a:stretch/>
        </p:blipFill>
        <p:spPr>
          <a:xfrm>
            <a:off x="582480" y="3056760"/>
            <a:ext cx="1972800" cy="153072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15" descr=""/>
          <p:cNvPicPr/>
          <p:nvPr/>
        </p:nvPicPr>
        <p:blipFill>
          <a:blip r:embed="rId3"/>
          <a:stretch/>
        </p:blipFill>
        <p:spPr>
          <a:xfrm>
            <a:off x="2988000" y="2891880"/>
            <a:ext cx="2612880" cy="169524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6" descr=""/>
          <p:cNvPicPr/>
          <p:nvPr/>
        </p:nvPicPr>
        <p:blipFill>
          <a:blip r:embed="rId4"/>
          <a:stretch/>
        </p:blipFill>
        <p:spPr>
          <a:xfrm>
            <a:off x="6014160" y="2891880"/>
            <a:ext cx="2599920" cy="16952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20720" y="4443840"/>
            <a:ext cx="6514920" cy="1308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ru-RU" sz="4000" spc="-1" strike="noStrike">
                <a:solidFill>
                  <a:srgbClr val="4a452a"/>
                </a:solidFill>
                <a:latin typeface="Impact"/>
                <a:ea typeface="DejaVu Sans"/>
              </a:rPr>
              <a:t>СПАСИБО ЗА ВНИМАНИЕ!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971640" y="1104120"/>
            <a:ext cx="6696000" cy="1917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4000" spc="-1" strike="noStrike">
                <a:solidFill>
                  <a:srgbClr val="4a452a"/>
                </a:solidFill>
                <a:latin typeface="Impact"/>
                <a:ea typeface="DejaVu Sans"/>
              </a:rPr>
              <a:t>Приглашаем Вас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4000" spc="-1" strike="noStrike">
                <a:solidFill>
                  <a:srgbClr val="4a452a"/>
                </a:solidFill>
                <a:latin typeface="Impact"/>
                <a:ea typeface="DejaVu Sans"/>
              </a:rPr>
              <a:t>вступить в ряды Росгвардии!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267920" y="2484000"/>
            <a:ext cx="6471720" cy="20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Impact"/>
                <a:ea typeface="DejaVu Sans"/>
              </a:rPr>
              <a:t>Контактная информация: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Impact"/>
                <a:ea typeface="DejaVu Sans"/>
              </a:rPr>
              <a:t>Отделение связи Управления Росгвардии по чувашской Республике-Чувашии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Impact"/>
                <a:ea typeface="DejaVu Sans"/>
              </a:rPr>
              <a:t>эл. почта: </a:t>
            </a:r>
            <a:r>
              <a:rPr b="0" lang="ru-RU" sz="1800" spc="-1" strike="noStrike">
                <a:solidFill>
                  <a:srgbClr val="ffffff"/>
                </a:solidFill>
                <a:latin typeface="Impact"/>
                <a:ea typeface="DejaVu Sans"/>
                <a:hlinkClick r:id="rId2"/>
              </a:rPr>
              <a:t>Sergeevia@rosgvard.ru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Impact"/>
                <a:ea typeface="DejaVu Sans"/>
              </a:rPr>
              <a:t>Тел. 8(8352)-70-07-72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Impact"/>
                <a:ea typeface="DejaVu Sans"/>
              </a:rPr>
              <a:t>Военно-научное управление (495)-361-88-26; (495)-361-83-95;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7291</TotalTime>
  <Application>LibreOffice/6.4.7.2$Linux_X86_64 LibreOffice_project/72d9d5113b23a0ed474720f9d366fcde9a2744dd</Application>
  <Words>627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2014-07-23T04:20:26Z</dcterms:created>
  <dc:creator>Ровенская Елена Петровна</dc:creator>
  <dc:description/>
  <dc:language>ru-RU</dc:language>
  <cp:lastModifiedBy/>
  <cp:lastPrinted>2017-02-13T07:07:33Z</cp:lastPrinted>
  <dcterms:modified xsi:type="dcterms:W3CDTF">2022-02-14T10:19:44Z</dcterms:modified>
  <cp:revision>678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